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660" r:id="rId5"/>
  </p:sldMasterIdLst>
  <p:notesMasterIdLst>
    <p:notesMasterId r:id="rId28"/>
  </p:notesMasterIdLst>
  <p:sldIdLst>
    <p:sldId id="257" r:id="rId6"/>
    <p:sldId id="256" r:id="rId7"/>
    <p:sldId id="258" r:id="rId8"/>
    <p:sldId id="259" r:id="rId9"/>
    <p:sldId id="286" r:id="rId10"/>
    <p:sldId id="282" r:id="rId11"/>
    <p:sldId id="283" r:id="rId12"/>
    <p:sldId id="285" r:id="rId13"/>
    <p:sldId id="267" r:id="rId14"/>
    <p:sldId id="268" r:id="rId15"/>
    <p:sldId id="265" r:id="rId16"/>
    <p:sldId id="266" r:id="rId17"/>
    <p:sldId id="287" r:id="rId18"/>
    <p:sldId id="289" r:id="rId19"/>
    <p:sldId id="276" r:id="rId20"/>
    <p:sldId id="290" r:id="rId21"/>
    <p:sldId id="264" r:id="rId22"/>
    <p:sldId id="279" r:id="rId23"/>
    <p:sldId id="280" r:id="rId24"/>
    <p:sldId id="260" r:id="rId25"/>
    <p:sldId id="261" r:id="rId26"/>
    <p:sldId id="274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Permanent Marker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dba966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adba966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dba9669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dba9669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7349a7d3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a7349a7d3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772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d3f26de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4d3f26de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d3f26de3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4d3f26de3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dba9669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dba9669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00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dba9669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dba9669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05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dba9669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dba9669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003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dba9669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dba9669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05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adba9669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adba9669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gradFill>
          <a:gsLst>
            <a:gs pos="0">
              <a:srgbClr val="BEC4D3"/>
            </a:gs>
            <a:gs pos="12000">
              <a:srgbClr val="BEC4D3"/>
            </a:gs>
            <a:gs pos="20000">
              <a:srgbClr val="BDC3D1"/>
            </a:gs>
            <a:gs pos="100000">
              <a:srgbClr val="34394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 rot="5400000">
            <a:off x="2259195" y="-26805"/>
            <a:ext cx="4625609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◼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▪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▪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Char char="⚫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/>
          <p:nvPr/>
        </p:nvSpPr>
        <p:spPr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 rot="5400000">
            <a:off x="4808537" y="2247903"/>
            <a:ext cx="5851525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22066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◼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▪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▪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Char char="⚫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ftr" idx="11"/>
          </p:nvPr>
        </p:nvSpPr>
        <p:spPr>
          <a:xfrm>
            <a:off x="2640597" y="6377459"/>
            <a:ext cx="38364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C6EE-E584-4DEE-AA2D-1B6C13D16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F18B4-0796-480D-B689-801FA3DA9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27D46-5A73-438B-852E-C223F868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7BC9-FBE7-458B-8C5A-1F7E99AB8557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EEA34-1799-48E4-9B1F-9B8DCFC4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59B5-EE85-48A2-BD58-5BEAC818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F28E-2882-4CE7-9E83-A23B8C751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3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◼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▪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▪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Char char="⚫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⚫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gradFill>
          <a:gsLst>
            <a:gs pos="0">
              <a:srgbClr val="BEC4D3"/>
            </a:gs>
            <a:gs pos="12000">
              <a:srgbClr val="BEC4D3"/>
            </a:gs>
            <a:gs pos="20000">
              <a:srgbClr val="BDC3D1"/>
            </a:gs>
            <a:gs pos="100000">
              <a:srgbClr val="34394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7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>
                <a:solidFill>
                  <a:srgbClr val="FFFFFF"/>
                </a:solidFill>
              </a:defRPr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457200" y="1773936"/>
            <a:ext cx="4038600" cy="462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◼"/>
              <a:defRPr sz="2800"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▪"/>
              <a:defRPr sz="2400"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2000"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800"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1800"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1800"/>
            </a:lvl6pPr>
            <a:lvl7pPr marL="3200400" lvl="6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800"/>
            </a:lvl7pPr>
            <a:lvl8pPr marL="3657600" lvl="7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800"/>
            </a:lvl8pPr>
            <a:lvl9pPr marL="4114800" lvl="8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8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648200" y="1773936"/>
            <a:ext cx="4038600" cy="462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◼"/>
              <a:defRPr sz="2800"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▪"/>
              <a:defRPr sz="2400"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2000"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800"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1800"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1800"/>
            </a:lvl6pPr>
            <a:lvl7pPr marL="3200400" lvl="6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800"/>
            </a:lvl7pPr>
            <a:lvl8pPr marL="3657600" lvl="7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800"/>
            </a:lvl8pPr>
            <a:lvl9pPr marL="4114800" lvl="8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8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2300" b="1" cap="none"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sz="2000" b="1"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sz="1800" b="1"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6pPr>
            <a:lvl7pPr marL="3200400" lvl="6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7pPr>
            <a:lvl8pPr marL="3657600" lvl="7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8pPr>
            <a:lvl9pPr marL="4114800" lvl="8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457200" y="2449512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◼"/>
              <a:defRPr sz="2400"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▪"/>
              <a:defRPr sz="2000"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800"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600"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1600"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1600"/>
            </a:lvl6pPr>
            <a:lvl7pPr marL="3200400" lvl="6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600"/>
            </a:lvl7pPr>
            <a:lvl8pPr marL="3657600" lvl="7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600"/>
            </a:lvl8pPr>
            <a:lvl9pPr marL="4114800" lvl="8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6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3"/>
          </p:nvPr>
        </p:nvSpPr>
        <p:spPr>
          <a:xfrm>
            <a:off x="4645025" y="1698987"/>
            <a:ext cx="4041775" cy="71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2300" b="1" cap="none"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sz="2000" b="1"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sz="1800" b="1"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6pPr>
            <a:lvl7pPr marL="3200400" lvl="6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7pPr>
            <a:lvl8pPr marL="3657600" lvl="7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8pPr>
            <a:lvl9pPr marL="4114800" lvl="8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4"/>
          </p:nvPr>
        </p:nvSpPr>
        <p:spPr>
          <a:xfrm>
            <a:off x="4645025" y="2449512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◼"/>
              <a:defRPr sz="2400"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▪"/>
              <a:defRPr sz="2000"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800"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600"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1600"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1600"/>
            </a:lvl6pPr>
            <a:lvl7pPr marL="3200400" lvl="6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600"/>
            </a:lvl7pPr>
            <a:lvl8pPr marL="3657600" lvl="7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600"/>
            </a:lvl8pPr>
            <a:lvl9pPr marL="4114800" lvl="8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16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3019377" y="1743133"/>
            <a:ext cx="5920641" cy="455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◼"/>
              <a:defRPr sz="3200"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▪"/>
              <a:defRPr sz="2800"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2400"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2000"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2000"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6pPr>
            <a:lvl7pPr marL="3200400" lvl="6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2000"/>
            </a:lvl7pPr>
            <a:lvl8pPr marL="3657600" lvl="7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2000"/>
            </a:lvl8pPr>
            <a:lvl9pPr marL="4114800" lvl="8" indent="-317500" rtl="0">
              <a:spcBef>
                <a:spcPts val="360"/>
              </a:spcBef>
              <a:spcAft>
                <a:spcPts val="0"/>
              </a:spcAft>
              <a:buSzPts val="1400"/>
              <a:buChar char="⚫"/>
              <a:defRPr sz="20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167838" y="1730018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sz="1200"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sz="1000"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6pPr>
            <a:lvl7pPr marL="3200400" lvl="6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7pPr>
            <a:lvl8pPr marL="3657600" lvl="7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8pPr>
            <a:lvl9pPr marL="4114800" lvl="8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solidFill>
          <a:schemeClr val="l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>
            <a:spLocks noGrp="1"/>
          </p:cNvSpPr>
          <p:nvPr>
            <p:ph type="pic" idx="2"/>
          </p:nvPr>
        </p:nvSpPr>
        <p:spPr>
          <a:xfrm>
            <a:off x="2903805" y="1484808"/>
            <a:ext cx="6247397" cy="5373192"/>
          </a:xfrm>
          <a:prstGeom prst="rect">
            <a:avLst/>
          </a:prstGeom>
          <a:solidFill>
            <a:srgbClr val="BABABB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sz="1200"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sz="1000"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6pPr>
            <a:lvl7pPr marL="3200400" lvl="6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7pPr>
            <a:lvl8pPr marL="3657600" lvl="7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8pPr>
            <a:lvl9pPr marL="4114800" lvl="8" indent="-228600" rtl="0"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164592" y="1170432"/>
            <a:ext cx="2523744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1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3035808" y="1170432"/>
            <a:ext cx="5193792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BABA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◼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jwestcott@collin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cox@collin.edu" TargetMode="External"/><Relationship Id="rId4" Type="http://schemas.openxmlformats.org/officeDocument/2006/relationships/hyperlink" Target="mailto:tmock@collin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252900" y="118875"/>
            <a:ext cx="8717700" cy="22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ermanent Marker"/>
                <a:ea typeface="Permanent Marker"/>
                <a:cs typeface="Permanent Marker"/>
                <a:sym typeface="Permanent Marker"/>
              </a:rPr>
              <a:t>Collin College              (Dual Credit)              Clinical Programs</a:t>
            </a:r>
            <a:endParaRPr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900" y="3050007"/>
            <a:ext cx="3925275" cy="31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FA431-EF70-4FB1-99DE-399FF8DC6ABC}"/>
              </a:ext>
            </a:extLst>
          </p:cNvPr>
          <p:cNvSpPr txBox="1"/>
          <p:nvPr/>
        </p:nvSpPr>
        <p:spPr>
          <a:xfrm>
            <a:off x="4257675" y="2579906"/>
            <a:ext cx="471292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u="sng" dirty="0">
                <a:solidFill>
                  <a:schemeClr val="bg1"/>
                </a:solidFill>
                <a:latin typeface="+mn-lt"/>
              </a:rPr>
              <a:t>Presenters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r"/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algn="r"/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Josh Snyder, MBA, CCT-P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Health Professions,                           </a:t>
            </a:r>
            <a:r>
              <a:rPr lang="en-US" sz="2000" b="1">
                <a:solidFill>
                  <a:schemeClr val="bg1"/>
                </a:solidFill>
                <a:latin typeface="+mn-lt"/>
              </a:rPr>
              <a:t>Program Coordinator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algn="r"/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Dr. Juli Westcott, DC, ATC, LAT, EMT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n-lt"/>
              </a:rPr>
              <a:t>Health Professions,                        Program Director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457200" y="-2"/>
            <a:ext cx="8229600" cy="12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/>
              <a:t>Emergency Medical Technician</a:t>
            </a:r>
            <a:endParaRPr dirty="0"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66000" y="1408977"/>
            <a:ext cx="8412000" cy="5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Which certification can I earn?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Students who successfully complete the EMT training program are eligible to sit for their National Registry Exam to earn their EMT.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Where can I work?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EMT’s can work in emergency rooms or for private ambulance companies. </a:t>
            </a:r>
          </a:p>
          <a:p>
            <a:pPr marL="139700" indent="0">
              <a:buNone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(Fire Academy training is required to work at a fire station.)</a:t>
            </a:r>
          </a:p>
          <a:p>
            <a:pPr lvl="1" fontAlgn="base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96900" lvl="1" indent="0" fontAlgn="base">
              <a:buNone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i="1" u="sng" dirty="0">
                <a:latin typeface="Calibri" panose="020F0502020204030204" pitchFamily="34" charset="0"/>
                <a:cs typeface="Calibri" panose="020F0502020204030204" pitchFamily="34" charset="0"/>
              </a:rPr>
              <a:t>Please note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: Mandatory class hours are required for this program. Minimal absences will be allowed for students completing this program.</a:t>
            </a:r>
          </a:p>
          <a:p>
            <a:pPr marL="596900" lvl="1" indent="0" fontAlgn="base">
              <a:buNone/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A0681-C13F-4099-B47A-AB1FA009CA83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4624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229600" cy="12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Patient Care Technician</a:t>
            </a:r>
            <a:r>
              <a:rPr lang="en-US"/>
              <a:t> </a:t>
            </a:r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457200" y="1581231"/>
            <a:ext cx="8229600" cy="50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8912" lvl="0" indent="-3515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◼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Who can take it and what are</a:t>
            </a:r>
            <a:b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the prerequisites?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1520" lvl="1" indent="-290703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grade students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endParaRPr sz="2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1520" lvl="1" indent="-26670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Principles of Health Science                                               (required)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1520" lvl="1" indent="-2667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Successful completion of the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C.N.A. course and testing (required)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8912" lvl="0" indent="-3515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◼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What will I learn in Patient Care Technician?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1520" lvl="1" indent="-290703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Cardiac testing, including electrocardiography, stress testing, Holter monitoring and vital signs (DSAE 1340)</a:t>
            </a:r>
          </a:p>
          <a:p>
            <a:pPr marL="731520" lvl="1" indent="-290703">
              <a:lnSpc>
                <a:spcPct val="80000"/>
              </a:lnSpc>
              <a:spcBef>
                <a:spcPts val="476"/>
              </a:spcBef>
              <a:buSzPts val="24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Proper techniques/standard precautions for blood collection, laboratory testing, AIDET patient interaction (PLAB 1323)</a:t>
            </a:r>
          </a:p>
          <a:p>
            <a:pPr marL="731520" lvl="1" indent="-290703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Patient Care Technician-specific training, skills, and clinical rotations (NUPC 1320 and NUPC 1160)</a:t>
            </a:r>
          </a:p>
          <a:p>
            <a:pPr marL="731520" lvl="1" indent="-290703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400"/>
              <a:buChar char="▪"/>
            </a:pPr>
            <a:endParaRPr sz="2400" dirty="0"/>
          </a:p>
        </p:txBody>
      </p:sp>
      <p:pic>
        <p:nvPicPr>
          <p:cNvPr id="165" name="Google Shape;165;p23" descr="PCT.jpg"/>
          <p:cNvPicPr preferRelativeResize="0"/>
          <p:nvPr/>
        </p:nvPicPr>
        <p:blipFill rotWithShape="1">
          <a:blip r:embed="rId3">
            <a:alphaModFix/>
          </a:blip>
          <a:srcRect l="25911" t="11562" r="9998" b="12119"/>
          <a:stretch/>
        </p:blipFill>
        <p:spPr>
          <a:xfrm>
            <a:off x="5783225" y="1416950"/>
            <a:ext cx="3360775" cy="266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457200" y="-2"/>
            <a:ext cx="8229600" cy="12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/>
              <a:t>Patient Care Technician</a:t>
            </a:r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66000" y="1588200"/>
            <a:ext cx="8412000" cy="5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8912" lvl="0" indent="-32715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◼"/>
            </a:pPr>
            <a:r>
              <a:rPr lang="en-US" sz="2800" b="1" dirty="0"/>
              <a:t>What certification can I earn?</a:t>
            </a:r>
          </a:p>
          <a:p>
            <a:pPr marL="896112" lvl="1" indent="-327152">
              <a:lnSpc>
                <a:spcPct val="80000"/>
              </a:lnSpc>
              <a:buSzPts val="2600"/>
            </a:pPr>
            <a:r>
              <a:rPr lang="en-US" dirty="0"/>
              <a:t>Students who complete the PCT program will be eligible to take the Patient Care Technician certification exam through American Medical Technologists (AMT).</a:t>
            </a:r>
          </a:p>
          <a:p>
            <a:pPr marL="438912" lvl="0" indent="-32715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◼"/>
            </a:pPr>
            <a:r>
              <a:rPr lang="en-US" sz="2800" b="1" dirty="0"/>
              <a:t>Where can I work?</a:t>
            </a:r>
            <a:endParaRPr sz="2800" dirty="0"/>
          </a:p>
          <a:p>
            <a:pPr marL="731520" lvl="1" indent="-2743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SzPts val="2142"/>
              <a:buChar char="▪"/>
            </a:pPr>
            <a:r>
              <a:rPr lang="en-US" dirty="0"/>
              <a:t>PCTs work primarily in hospitals, and can be utilized in a wide variety of settings -- from the emergency room to pediatric care.</a:t>
            </a:r>
            <a:br>
              <a:rPr lang="en-US" sz="2400" dirty="0"/>
            </a:br>
            <a:endParaRPr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A0681-C13F-4099-B47A-AB1FA009CA83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CC50-88DE-4A7E-BCBC-227B8354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P.C.T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Program Cost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1F8F6-443C-48B9-93F7-5990695E9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8677" y="4182008"/>
            <a:ext cx="3886200" cy="831533"/>
          </a:xfrm>
        </p:spPr>
        <p:txBody>
          <a:bodyPr/>
          <a:lstStyle/>
          <a:p>
            <a:r>
              <a:rPr lang="en-US" dirty="0"/>
              <a:t>Total = </a:t>
            </a:r>
            <a:r>
              <a:rPr lang="en-US" dirty="0">
                <a:highlight>
                  <a:srgbClr val="FFFF00"/>
                </a:highlight>
              </a:rPr>
              <a:t>$1090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E9F025-A96D-4FA4-98D3-E7E9CE807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129022"/>
              </p:ext>
            </p:extLst>
          </p:nvPr>
        </p:nvGraphicFramePr>
        <p:xfrm>
          <a:off x="457199" y="2008910"/>
          <a:ext cx="5777345" cy="3740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3557">
                  <a:extLst>
                    <a:ext uri="{9D8B030D-6E8A-4147-A177-3AD203B41FA5}">
                      <a16:colId xmlns:a16="http://schemas.microsoft.com/office/drawing/2014/main" val="2786650022"/>
                    </a:ext>
                  </a:extLst>
                </a:gridCol>
                <a:gridCol w="2003788">
                  <a:extLst>
                    <a:ext uri="{9D8B030D-6E8A-4147-A177-3AD203B41FA5}">
                      <a16:colId xmlns:a16="http://schemas.microsoft.com/office/drawing/2014/main" val="3986678091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Tuition* and Fees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$620.00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39516817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Textbooks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$120.00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9041485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Scrubs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$40.00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3869104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Immunization Tracker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$30.00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0265050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Drug Testing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$40.00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1494558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Background Check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$32.00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754802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Lab Fees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$72.00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91019395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Liability Insurance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$11.00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0057782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Certification Exams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$125.00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8674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251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DBEA-1F49-47BD-8F41-E0DCF52C9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57288"/>
            <a:ext cx="6858000" cy="14144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REHABILITATION AIDE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Occupational Skills Award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6DBDD-BABC-4AAB-B8E3-8B0092905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88336"/>
            <a:ext cx="6858000" cy="586359"/>
          </a:xfrm>
        </p:spPr>
        <p:txBody>
          <a:bodyPr/>
          <a:lstStyle/>
          <a:p>
            <a:r>
              <a:rPr lang="en-US" dirty="0"/>
              <a:t>Collin College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A3F523D7-3088-49CB-AC05-045D4D23E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41" y="3274695"/>
            <a:ext cx="2095119" cy="21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8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40E9-8698-4F42-8958-0C3CC165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4005"/>
            <a:ext cx="7886700" cy="99417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Interested in a Career in: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7BCAC-8B14-4351-8EEE-2C5295CBF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62447"/>
            <a:ext cx="4038600" cy="4623816"/>
          </a:xfrm>
        </p:spPr>
        <p:txBody>
          <a:bodyPr/>
          <a:lstStyle/>
          <a:p>
            <a:r>
              <a:rPr lang="en-US" sz="2700" dirty="0"/>
              <a:t>Physical Therapy</a:t>
            </a:r>
          </a:p>
          <a:p>
            <a:r>
              <a:rPr lang="en-US" sz="2700" dirty="0"/>
              <a:t>Physical Therapy Assistant</a:t>
            </a:r>
          </a:p>
          <a:p>
            <a:r>
              <a:rPr lang="en-US" sz="2700" dirty="0"/>
              <a:t>Occupational Therapy</a:t>
            </a:r>
          </a:p>
          <a:p>
            <a:r>
              <a:rPr lang="en-US" sz="2700" dirty="0"/>
              <a:t>Occupational Therapy Assistant</a:t>
            </a:r>
          </a:p>
          <a:p>
            <a:r>
              <a:rPr lang="en-US" sz="2700" dirty="0"/>
              <a:t>Athletic Training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9A808-6D37-4C5D-9CB6-4E599EBB2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358177"/>
            <a:ext cx="4038600" cy="4623816"/>
          </a:xfrm>
        </p:spPr>
        <p:txBody>
          <a:bodyPr>
            <a:normAutofit/>
          </a:bodyPr>
          <a:lstStyle/>
          <a:p>
            <a:r>
              <a:rPr lang="en-US" sz="2700" dirty="0"/>
              <a:t>Sports Medicine</a:t>
            </a:r>
          </a:p>
          <a:p>
            <a:r>
              <a:rPr lang="en-US" sz="2700" dirty="0"/>
              <a:t>Chiropractic</a:t>
            </a:r>
          </a:p>
          <a:p>
            <a:r>
              <a:rPr lang="en-US" sz="2700" dirty="0"/>
              <a:t>Sports Psychology</a:t>
            </a:r>
          </a:p>
          <a:p>
            <a:r>
              <a:rPr lang="en-US" sz="2700" dirty="0"/>
              <a:t>Massage Therapy</a:t>
            </a:r>
          </a:p>
          <a:p>
            <a:r>
              <a:rPr lang="en-US" sz="2700" dirty="0"/>
              <a:t>Personal Training</a:t>
            </a:r>
          </a:p>
        </p:txBody>
      </p:sp>
      <p:sp>
        <p:nvSpPr>
          <p:cNvPr id="5" name="Google Shape;170;p24">
            <a:extLst>
              <a:ext uri="{FF2B5EF4-FFF2-40B4-BE49-F238E27FC236}">
                <a16:creationId xmlns:a16="http://schemas.microsoft.com/office/drawing/2014/main" id="{B90A7C8C-5C07-4DDF-ABFA-1B015BBDD804}"/>
              </a:ext>
            </a:extLst>
          </p:cNvPr>
          <p:cNvSpPr txBox="1">
            <a:spLocks/>
          </p:cNvSpPr>
          <p:nvPr/>
        </p:nvSpPr>
        <p:spPr>
          <a:xfrm>
            <a:off x="457200" y="-2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/>
              <a:t>Rehabilitation Aide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4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18D3-10E9-4452-9BFA-A3DDA334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Will I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27EFA-9B5C-438F-8B51-629942EB3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80" y="1467116"/>
            <a:ext cx="4766310" cy="3341370"/>
          </a:xfrm>
        </p:spPr>
        <p:txBody>
          <a:bodyPr/>
          <a:lstStyle/>
          <a:p>
            <a:r>
              <a:rPr lang="en-US" sz="2600" b="1" dirty="0"/>
              <a:t>1</a:t>
            </a:r>
            <a:r>
              <a:rPr lang="en-US" sz="2600" b="1" baseline="30000" dirty="0"/>
              <a:t>st</a:t>
            </a:r>
            <a:r>
              <a:rPr lang="en-US" sz="2600" b="1" dirty="0"/>
              <a:t> Semester</a:t>
            </a:r>
          </a:p>
          <a:p>
            <a:pPr lvl="1"/>
            <a:r>
              <a:rPr lang="en-US" sz="2200" dirty="0"/>
              <a:t>PTHA 1201 The Profession of Physical Therapy</a:t>
            </a:r>
          </a:p>
          <a:p>
            <a:pPr lvl="2"/>
            <a:r>
              <a:rPr lang="en-US" sz="1800" dirty="0"/>
              <a:t>History, purpose, scope of rehabilitation</a:t>
            </a:r>
          </a:p>
          <a:p>
            <a:pPr lvl="2"/>
            <a:r>
              <a:rPr lang="en-US" sz="1800" dirty="0"/>
              <a:t>Roles and responsibilities of different providers</a:t>
            </a:r>
          </a:p>
          <a:p>
            <a:pPr lvl="1"/>
            <a:r>
              <a:rPr lang="en-US" sz="2200" dirty="0"/>
              <a:t>PTHA 1409 Introduction to Physical Therapy</a:t>
            </a:r>
          </a:p>
          <a:p>
            <a:pPr lvl="2"/>
            <a:r>
              <a:rPr lang="en-US" sz="1800" dirty="0"/>
              <a:t>Intro to biomechanics of movement</a:t>
            </a:r>
          </a:p>
          <a:p>
            <a:pPr lvl="2"/>
            <a:r>
              <a:rPr lang="en-US" sz="1800" dirty="0"/>
              <a:t>Principles and techniques of patient handling, functional skills, and communication skills</a:t>
            </a:r>
          </a:p>
          <a:p>
            <a:pPr lvl="2"/>
            <a:r>
              <a:rPr lang="en-US" sz="1800" dirty="0"/>
              <a:t>Different treatment techniques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3DECF-6D7A-4DBD-B129-344BC0AF8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262" y="1403462"/>
            <a:ext cx="4349115" cy="3263504"/>
          </a:xfrm>
        </p:spPr>
        <p:txBody>
          <a:bodyPr/>
          <a:lstStyle/>
          <a:p>
            <a:r>
              <a:rPr lang="en-US" sz="2600" b="1" dirty="0"/>
              <a:t>2</a:t>
            </a:r>
            <a:r>
              <a:rPr lang="en-US" sz="2600" b="1" baseline="30000" dirty="0"/>
              <a:t>nd</a:t>
            </a:r>
            <a:r>
              <a:rPr lang="en-US" sz="2600" b="1" dirty="0"/>
              <a:t> Semester</a:t>
            </a:r>
          </a:p>
          <a:p>
            <a:pPr lvl="1"/>
            <a:r>
              <a:rPr lang="en-US" sz="2200" dirty="0"/>
              <a:t>HPRS 2310 Basic Health profession Skills II</a:t>
            </a:r>
          </a:p>
          <a:p>
            <a:pPr lvl="2"/>
            <a:r>
              <a:rPr lang="en-US" sz="1800" dirty="0"/>
              <a:t>Communication in healthcare</a:t>
            </a:r>
          </a:p>
          <a:p>
            <a:pPr lvl="2"/>
            <a:r>
              <a:rPr lang="en-US" sz="1800" dirty="0"/>
              <a:t>Ethics in healthcare</a:t>
            </a:r>
          </a:p>
          <a:p>
            <a:pPr lvl="2"/>
            <a:r>
              <a:rPr lang="en-US" sz="1800" dirty="0"/>
              <a:t>Different career opportunities</a:t>
            </a:r>
          </a:p>
          <a:p>
            <a:pPr lvl="2"/>
            <a:r>
              <a:rPr lang="en-US" sz="1800" dirty="0"/>
              <a:t>Professionalism</a:t>
            </a:r>
          </a:p>
          <a:p>
            <a:pPr lvl="2"/>
            <a:r>
              <a:rPr lang="en-US" sz="1800" dirty="0"/>
              <a:t>Skills for future employment</a:t>
            </a:r>
          </a:p>
          <a:p>
            <a:pPr lvl="1"/>
            <a:r>
              <a:rPr lang="en-US" sz="2200" dirty="0"/>
              <a:t>PTHA 1160 Clinical Experience</a:t>
            </a:r>
          </a:p>
          <a:p>
            <a:pPr lvl="2"/>
            <a:r>
              <a:rPr lang="en-US" sz="1800" dirty="0"/>
              <a:t>Health-related work based learning experience that enables the student to experience rehabilitation setting</a:t>
            </a:r>
          </a:p>
        </p:txBody>
      </p:sp>
    </p:spTree>
    <p:extLst>
      <p:ext uri="{BB962C8B-B14F-4D97-AF65-F5344CB8AC3E}">
        <p14:creationId xmlns:p14="http://schemas.microsoft.com/office/powerpoint/2010/main" val="1338469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9E9CC68-8BE9-41C7-AF0F-19FA3C54FE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4" y="1784830"/>
            <a:ext cx="2447627" cy="211978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67EDB3-231C-4800-990F-2BD0B84C51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" y="1784831"/>
            <a:ext cx="2447627" cy="211978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993837-E1B9-43FF-ACED-58580529A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03" y="1806294"/>
            <a:ext cx="2447627" cy="1704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601234-AFCF-4905-AE3E-2C009AA86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4285990"/>
            <a:ext cx="2447627" cy="21197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63D4E3-1FD6-44D3-93F1-378B3C74B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18" y="4285990"/>
            <a:ext cx="2447627" cy="2119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2488C-7225-4CDB-8D88-C6FD431CE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57" y="3904619"/>
            <a:ext cx="1587518" cy="1920240"/>
          </a:xfrm>
          <a:prstGeom prst="rect">
            <a:avLst/>
          </a:prstGeom>
        </p:spPr>
      </p:pic>
      <p:sp>
        <p:nvSpPr>
          <p:cNvPr id="11" name="Google Shape;170;p24">
            <a:extLst>
              <a:ext uri="{FF2B5EF4-FFF2-40B4-BE49-F238E27FC236}">
                <a16:creationId xmlns:a16="http://schemas.microsoft.com/office/drawing/2014/main" id="{150AF76F-6F23-4995-8069-DEE3702532CE}"/>
              </a:ext>
            </a:extLst>
          </p:cNvPr>
          <p:cNvSpPr txBox="1">
            <a:spLocks/>
          </p:cNvSpPr>
          <p:nvPr/>
        </p:nvSpPr>
        <p:spPr>
          <a:xfrm>
            <a:off x="457200" y="-2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/>
              <a:t>Rehabilitation Aide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44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5A8422-F494-40B1-A77E-C6DF8155F5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672" y="2041118"/>
            <a:ext cx="2700919" cy="202568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221B80-4E3E-40C7-A546-CD0366A81C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8298" y="4940801"/>
            <a:ext cx="1890713" cy="141803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BFA5C7-3DC7-438A-8CFD-E94273FF7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5906" y="2344944"/>
            <a:ext cx="2035499" cy="1418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471C86-5FA1-4D49-B149-5996258F9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839" y="2215818"/>
            <a:ext cx="2235052" cy="1676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2CD881-ABAF-4407-99A1-495E1272F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6715" y="2041118"/>
            <a:ext cx="2700920" cy="2025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311613-1FB2-4EDF-B017-F59C3D852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220" y="4954606"/>
            <a:ext cx="2001136" cy="15008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1D15ED-E1DA-47DD-9C9A-9864933A1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5683" y="4954606"/>
            <a:ext cx="2001137" cy="15008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0D0F26-4C2D-4A6B-8774-1425224F4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2079" y="4954605"/>
            <a:ext cx="2001137" cy="1500853"/>
          </a:xfrm>
          <a:prstGeom prst="rect">
            <a:avLst/>
          </a:prstGeom>
        </p:spPr>
      </p:pic>
      <p:sp>
        <p:nvSpPr>
          <p:cNvPr id="13" name="Google Shape;170;p24">
            <a:extLst>
              <a:ext uri="{FF2B5EF4-FFF2-40B4-BE49-F238E27FC236}">
                <a16:creationId xmlns:a16="http://schemas.microsoft.com/office/drawing/2014/main" id="{C290E070-8190-4428-B6A8-0ABA706C3DD7}"/>
              </a:ext>
            </a:extLst>
          </p:cNvPr>
          <p:cNvSpPr txBox="1">
            <a:spLocks/>
          </p:cNvSpPr>
          <p:nvPr/>
        </p:nvSpPr>
        <p:spPr>
          <a:xfrm>
            <a:off x="457200" y="-2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/>
              <a:t>Rehabilitation Aide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33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CA682-8D1A-423F-A2E7-6A3C6C9A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6184"/>
            <a:ext cx="8229600" cy="1251062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Certification Examination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443397-C4D4-4E2A-9321-B0CE082DC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835" y="2737246"/>
            <a:ext cx="4211782" cy="3263504"/>
          </a:xfrm>
        </p:spPr>
        <p:txBody>
          <a:bodyPr/>
          <a:lstStyle/>
          <a:p>
            <a:r>
              <a:rPr lang="en-US" dirty="0"/>
              <a:t>Eligible to take after completing the program</a:t>
            </a:r>
          </a:p>
          <a:p>
            <a:r>
              <a:rPr lang="en-US" dirty="0"/>
              <a:t>Extra cost = $109</a:t>
            </a:r>
          </a:p>
        </p:txBody>
      </p:sp>
      <p:pic>
        <p:nvPicPr>
          <p:cNvPr id="3074" name="Picture 2" descr="Logo">
            <a:extLst>
              <a:ext uri="{FF2B5EF4-FFF2-40B4-BE49-F238E27FC236}">
                <a16:creationId xmlns:a16="http://schemas.microsoft.com/office/drawing/2014/main" id="{24731EE0-5447-468D-8533-356355FD19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65" y="2950369"/>
            <a:ext cx="2628900" cy="9572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" name="Google Shape;170;p24">
            <a:extLst>
              <a:ext uri="{FF2B5EF4-FFF2-40B4-BE49-F238E27FC236}">
                <a16:creationId xmlns:a16="http://schemas.microsoft.com/office/drawing/2014/main" id="{9E9807A0-D223-408D-847A-C070DFFCED15}"/>
              </a:ext>
            </a:extLst>
          </p:cNvPr>
          <p:cNvSpPr txBox="1">
            <a:spLocks/>
          </p:cNvSpPr>
          <p:nvPr/>
        </p:nvSpPr>
        <p:spPr>
          <a:xfrm>
            <a:off x="457200" y="-2"/>
            <a:ext cx="82296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400"/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/>
              <a:t>Rehabilitation Aide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8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ctrTitle"/>
          </p:nvPr>
        </p:nvSpPr>
        <p:spPr>
          <a:xfrm>
            <a:off x="415588" y="918400"/>
            <a:ext cx="8331600" cy="28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4570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Permanent Marker"/>
              <a:buNone/>
            </a:pPr>
            <a:r>
              <a:rPr lang="en-US" sz="7000" b="0" i="0" u="none" strike="noStrike" cap="none" dirty="0">
                <a:solidFill>
                  <a:srgbClr val="FFC7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Which Clinical Course is right for </a:t>
            </a:r>
            <a:r>
              <a:rPr lang="en-US" sz="7000" b="0" i="0" u="sng" strike="noStrike" cap="none" dirty="0">
                <a:solidFill>
                  <a:srgbClr val="FFC7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ME</a:t>
            </a:r>
            <a:r>
              <a:rPr lang="en-US" sz="7000" b="0" i="0" u="none" strike="noStrike" cap="none" dirty="0">
                <a:solidFill>
                  <a:srgbClr val="FFC7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??</a:t>
            </a:r>
            <a:endParaRPr sz="7000" b="0" i="0" u="none" strike="noStrike" cap="none" dirty="0">
              <a:solidFill>
                <a:srgbClr val="FFC7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Permanent Marker"/>
              <a:buNone/>
            </a:pPr>
            <a:endParaRPr sz="3400" u="sng" dirty="0">
              <a:solidFill>
                <a:schemeClr val="lt1"/>
              </a:solidFill>
            </a:endParaRPr>
          </a:p>
          <a:p>
            <a:pPr marL="27432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Permanent Marker"/>
              <a:buNone/>
            </a:pPr>
            <a:endParaRPr sz="3400" dirty="0">
              <a:solidFill>
                <a:schemeClr val="lt1"/>
              </a:solidFill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163863" y="5642784"/>
            <a:ext cx="883504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Prosper ISD Dual Credit Health Sciences</a:t>
            </a:r>
            <a:endParaRPr sz="3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7217048" y="3463272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CC50-88DE-4A7E-BCBC-227B8354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Cost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B90D3EE-E320-4886-AEB9-7E43B7E9993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934402" y="2457840"/>
          <a:ext cx="4261053" cy="35411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3319">
                  <a:extLst>
                    <a:ext uri="{9D8B030D-6E8A-4147-A177-3AD203B41FA5}">
                      <a16:colId xmlns:a16="http://schemas.microsoft.com/office/drawing/2014/main" val="2893307457"/>
                    </a:ext>
                  </a:extLst>
                </a:gridCol>
                <a:gridCol w="1037734">
                  <a:extLst>
                    <a:ext uri="{9D8B030D-6E8A-4147-A177-3AD203B41FA5}">
                      <a16:colId xmlns:a16="http://schemas.microsoft.com/office/drawing/2014/main" val="1126169605"/>
                    </a:ext>
                  </a:extLst>
                </a:gridCol>
              </a:tblGrid>
              <a:tr h="505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Tuition and fees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$686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767789933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Textbooks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$300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80327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Immunization tracker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$45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472630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Drug testing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$40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40128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Background check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$35</a:t>
                      </a:r>
                    </a:p>
                  </a:txBody>
                  <a:tcPr marL="51435" marR="51435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11137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 Polo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$25</a:t>
                      </a:r>
                    </a:p>
                  </a:txBody>
                  <a:tcPr marL="51435" marR="51435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59704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Estimated Total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$1,131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656834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1F8F6-443C-48B9-93F7-5990695E9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4277" y="3429000"/>
            <a:ext cx="3886200" cy="831533"/>
          </a:xfrm>
        </p:spPr>
        <p:txBody>
          <a:bodyPr/>
          <a:lstStyle/>
          <a:p>
            <a:r>
              <a:rPr lang="en-US" dirty="0"/>
              <a:t>Certification Test =</a:t>
            </a:r>
          </a:p>
          <a:p>
            <a:pPr marL="596900" lvl="1" indent="0">
              <a:buNone/>
            </a:pPr>
            <a:r>
              <a:rPr lang="en-US" dirty="0"/>
              <a:t>             $109</a:t>
            </a:r>
          </a:p>
        </p:txBody>
      </p:sp>
    </p:spTree>
    <p:extLst>
      <p:ext uri="{BB962C8B-B14F-4D97-AF65-F5344CB8AC3E}">
        <p14:creationId xmlns:p14="http://schemas.microsoft.com/office/powerpoint/2010/main" val="293080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A8B34-B5AD-410C-8540-E60F310F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 Rehabilitation Aides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6C00-2EC7-4672-9055-FF15CF73C7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Hospitals</a:t>
            </a:r>
          </a:p>
          <a:p>
            <a:r>
              <a:rPr lang="en-US" dirty="0"/>
              <a:t>Physical Therapy Outpatient Clinics</a:t>
            </a:r>
          </a:p>
          <a:p>
            <a:r>
              <a:rPr lang="en-US" dirty="0"/>
              <a:t>Sports Medicine Clinics</a:t>
            </a:r>
          </a:p>
          <a:p>
            <a:r>
              <a:rPr lang="en-US" dirty="0"/>
              <a:t>Chiropractic Clinics</a:t>
            </a:r>
          </a:p>
          <a:p>
            <a:r>
              <a:rPr lang="en-US" dirty="0"/>
              <a:t>Skilled Nursing Facilities</a:t>
            </a:r>
          </a:p>
          <a:p>
            <a:r>
              <a:rPr lang="en-US" dirty="0"/>
              <a:t>Rehabilitation Hospitals</a:t>
            </a:r>
          </a:p>
          <a:p>
            <a:r>
              <a:rPr lang="en-US" dirty="0"/>
              <a:t>Nursing Homes</a:t>
            </a:r>
          </a:p>
          <a:p>
            <a:r>
              <a:rPr lang="en-US" dirty="0"/>
              <a:t>Etc.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D10DC2-DEC3-44EA-B18B-045A0DC3DF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93" y="2790444"/>
            <a:ext cx="3886200" cy="2590800"/>
          </a:xfrm>
        </p:spPr>
      </p:pic>
    </p:spTree>
    <p:extLst>
      <p:ext uri="{BB962C8B-B14F-4D97-AF65-F5344CB8AC3E}">
        <p14:creationId xmlns:p14="http://schemas.microsoft.com/office/powerpoint/2010/main" val="739341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284253" y="-2"/>
            <a:ext cx="85755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</a:pPr>
            <a:r>
              <a:rPr lang="en-US" sz="4050" u="sng" dirty="0"/>
              <a:t>Questions?</a:t>
            </a:r>
            <a:endParaRPr sz="4050" b="1" i="0" u="sng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370723" y="1442698"/>
            <a:ext cx="8402553" cy="512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Autofit/>
          </a:bodyPr>
          <a:lstStyle/>
          <a:p>
            <a:pPr marL="438912" lvl="0" indent="-32715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◼"/>
            </a:pPr>
            <a:r>
              <a:rPr lang="en-US" sz="2800" b="1" dirty="0"/>
              <a:t>Certified Nurse Aide, EKG Technician, and Patient Care Technician</a:t>
            </a:r>
            <a:endParaRPr sz="2800" dirty="0"/>
          </a:p>
          <a:p>
            <a:pPr marL="731520" lvl="1" indent="-250316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2"/>
              </a:buClr>
              <a:buSzPts val="2142"/>
              <a:buFont typeface="Noto Sans Symbols"/>
              <a:buChar char="▪"/>
            </a:pPr>
            <a:r>
              <a:rPr lang="en-US" sz="2600" dirty="0"/>
              <a:t>Dr. Juli Westcott – Program Director</a:t>
            </a:r>
          </a:p>
          <a:p>
            <a:pPr marL="1188720" lvl="2" indent="-250316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142"/>
              <a:buFont typeface="Noto Sans Symbols"/>
              <a:buChar char="▪"/>
            </a:pPr>
            <a:r>
              <a:rPr lang="en-US" dirty="0">
                <a:hlinkClick r:id="rId3"/>
              </a:rPr>
              <a:t>jwestcott@collin.edu</a:t>
            </a:r>
            <a:endParaRPr lang="en-US" dirty="0"/>
          </a:p>
          <a:p>
            <a:pPr marL="1188720" lvl="2" indent="-250316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142"/>
              <a:buFont typeface="Noto Sans Symbols"/>
              <a:buChar char="▪"/>
            </a:pPr>
            <a:r>
              <a:rPr lang="en-US" dirty="0"/>
              <a:t>214-491-6253</a:t>
            </a:r>
            <a:br>
              <a:rPr lang="en-US" sz="2000" dirty="0"/>
            </a:br>
            <a:endParaRPr b="1" dirty="0"/>
          </a:p>
          <a:p>
            <a:pPr marL="438912" marR="0" lvl="0" indent="-3515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◼"/>
            </a:pPr>
            <a:r>
              <a:rPr lang="en-US" sz="2800" b="1" dirty="0"/>
              <a:t>Emergency Medical Technician</a:t>
            </a:r>
            <a:endParaRPr sz="2800" dirty="0"/>
          </a:p>
          <a:p>
            <a:pPr marL="731520" marR="0" lvl="1" indent="-2743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2"/>
              </a:buClr>
              <a:buSzPts val="2142"/>
              <a:buFont typeface="Noto Sans Symbols"/>
              <a:buChar char="▪"/>
            </a:pPr>
            <a:r>
              <a:rPr lang="en-US" sz="2600" dirty="0"/>
              <a:t>Chief Tim Mock – Program Director</a:t>
            </a:r>
          </a:p>
          <a:p>
            <a:pPr marL="1188720" lvl="2" indent="-274319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142"/>
              <a:buFont typeface="Noto Sans Symbols"/>
              <a:buChar char="▪"/>
            </a:pPr>
            <a:r>
              <a:rPr lang="en-US" dirty="0">
                <a:hlinkClick r:id="rId4"/>
              </a:rPr>
              <a:t>tmock@collin.edu</a:t>
            </a:r>
            <a:endParaRPr lang="en-US" dirty="0"/>
          </a:p>
          <a:p>
            <a:pPr marL="1188720" lvl="2" indent="-274319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142"/>
              <a:buFont typeface="Noto Sans Symbols"/>
              <a:buChar char="▪"/>
            </a:pPr>
            <a:r>
              <a:rPr lang="en-US" dirty="0"/>
              <a:t>972-548-6530</a:t>
            </a:r>
            <a:br>
              <a:rPr lang="en-US" sz="2000" dirty="0"/>
            </a:b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912" lvl="0" indent="-351536">
              <a:lnSpc>
                <a:spcPct val="80000"/>
              </a:lnSpc>
              <a:buSzPts val="2600"/>
            </a:pPr>
            <a:r>
              <a:rPr lang="fr-FR" sz="2800" b="1" dirty="0" err="1"/>
              <a:t>Rehabilitation</a:t>
            </a:r>
            <a:r>
              <a:rPr lang="fr-FR" sz="2800" b="1" dirty="0"/>
              <a:t> Aide</a:t>
            </a:r>
            <a:endParaRPr lang="fr-FR" sz="2800" dirty="0"/>
          </a:p>
          <a:p>
            <a:pPr marL="731520" lvl="1" indent="-290703">
              <a:lnSpc>
                <a:spcPct val="80000"/>
              </a:lnSpc>
              <a:spcBef>
                <a:spcPts val="476"/>
              </a:spcBef>
              <a:buSzPts val="2400"/>
            </a:pPr>
            <a:r>
              <a:rPr lang="fr-FR" sz="2600" dirty="0"/>
              <a:t>Dr. Michael Cox – Program Director</a:t>
            </a:r>
          </a:p>
          <a:p>
            <a:pPr marL="1188720" lvl="2" indent="-290703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400"/>
              <a:buFont typeface="Noto Sans Symbols"/>
              <a:buChar char="▪"/>
            </a:pPr>
            <a:r>
              <a:rPr lang="fr-FR" dirty="0">
                <a:hlinkClick r:id="rId5"/>
              </a:rPr>
              <a:t>mcox@collin.edu</a:t>
            </a:r>
            <a:r>
              <a:rPr lang="fr-FR" sz="2800" dirty="0"/>
              <a:t>	</a:t>
            </a:r>
          </a:p>
          <a:p>
            <a:pPr marL="1188720" lvl="2" indent="-290703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400"/>
              <a:buFont typeface="Noto Sans Symbols"/>
              <a:buChar char="▪"/>
            </a:pPr>
            <a:r>
              <a:rPr lang="fr-FR" dirty="0"/>
              <a:t>972-549-6319</a:t>
            </a:r>
          </a:p>
          <a:p>
            <a:pPr marL="438912" marR="0" lvl="0" indent="-1864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5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284203" y="-2"/>
            <a:ext cx="85755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</a:pPr>
            <a:r>
              <a:rPr lang="en-US" sz="4050" b="1" i="0" u="sng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CNA (Certified Nursing A</a:t>
            </a:r>
            <a:r>
              <a:rPr lang="en-US" sz="4050" u="sng"/>
              <a:t>ide</a:t>
            </a:r>
            <a:r>
              <a:rPr lang="en-US" sz="4050" b="1" i="0" u="sng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4050" b="1" i="0" u="sng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80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Autofit/>
          </a:bodyPr>
          <a:lstStyle/>
          <a:p>
            <a:pPr marL="438912" marR="0" lvl="0" indent="-3515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◼"/>
            </a:pPr>
            <a:r>
              <a:rPr lang="en-US" sz="2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Who can take it and what are</a:t>
            </a:r>
            <a:b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the prerequisites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?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1520" marR="0" lvl="1" indent="-290703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11</a:t>
            </a:r>
            <a:r>
              <a:rPr lang="en-US" sz="2400" b="0" i="0" u="none" strike="noStrike" cap="none" baseline="30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and 12</a:t>
            </a:r>
            <a:r>
              <a:rPr lang="en-US" sz="2400" b="0" i="0" u="none" strike="noStrike" cap="none" baseline="30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grade students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731520" marR="0" lvl="1" indent="-290703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Principles of Health Science (required)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38912" marR="0" lvl="0" indent="292607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None/>
            </a:pPr>
            <a:endParaRPr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8912" marR="0" lvl="0" indent="-3515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◼"/>
            </a:pPr>
            <a:r>
              <a:rPr lang="en-US" sz="2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What will I learn?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1520" lvl="1" indent="-290703">
              <a:lnSpc>
                <a:spcPct val="80000"/>
              </a:lnSpc>
              <a:spcBef>
                <a:spcPts val="476"/>
              </a:spcBef>
              <a:buSzPts val="2400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Fall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Skills for the care of geriatric clients (NURA 1301) </a:t>
            </a:r>
          </a:p>
          <a:p>
            <a:pPr marL="1645920" lvl="3" indent="-290703">
              <a:lnSpc>
                <a:spcPct val="80000"/>
              </a:lnSpc>
              <a:spcBef>
                <a:spcPts val="476"/>
              </a:spcBef>
              <a:buSzPts val="2400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End of Life studies (HPRS 1303)</a:t>
            </a:r>
          </a:p>
          <a:p>
            <a:pPr marL="731520" lvl="1" indent="-290703">
              <a:lnSpc>
                <a:spcPct val="80000"/>
              </a:lnSpc>
              <a:spcBef>
                <a:spcPts val="476"/>
              </a:spcBef>
              <a:buSzPts val="2400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Spring: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Hands-on training at a nursing home (NURA 1160)</a:t>
            </a:r>
          </a:p>
          <a:p>
            <a:pPr marL="1645920" lvl="3" indent="-290703">
              <a:lnSpc>
                <a:spcPct val="80000"/>
              </a:lnSpc>
              <a:spcBef>
                <a:spcPts val="476"/>
              </a:spcBef>
              <a:buSzPts val="2400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Basic Health Profession Skills II (HPRS 2310)</a:t>
            </a:r>
          </a:p>
          <a:p>
            <a:pPr marL="0" marR="0" lvl="0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None/>
            </a:pPr>
            <a:endParaRPr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8912" marR="0" lvl="0" indent="-327152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◼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Where will my clinical rotations be?</a:t>
            </a:r>
            <a:endParaRPr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1520" marR="0" lvl="1" indent="-26670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Nursing homes, assisted living, and memory care facilities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(or simulated in lab if COVID restrictions remain in place)</a:t>
            </a:r>
          </a:p>
          <a:p>
            <a:pPr marL="7620" indent="0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400"/>
              <a:buNone/>
            </a:pPr>
            <a:endParaRPr lang="en-US" sz="1200" i="1" dirty="0"/>
          </a:p>
          <a:p>
            <a:pPr marL="7620" indent="0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400"/>
              <a:buNone/>
            </a:pPr>
            <a:endParaRPr lang="en-US" sz="2000" i="1" dirty="0"/>
          </a:p>
          <a:p>
            <a:pPr marL="7620" indent="0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400"/>
              <a:buNone/>
            </a:pPr>
            <a:endParaRPr sz="2800" i="1" dirty="0"/>
          </a:p>
          <a:p>
            <a:pPr marL="438912" marR="0" lvl="0" indent="-1864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</a:pPr>
            <a:endParaRPr sz="27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8549" y="1442700"/>
            <a:ext cx="3145450" cy="21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284253" y="-2"/>
            <a:ext cx="85755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</a:pPr>
            <a:r>
              <a:rPr lang="en-US" sz="4050" b="1" i="0" u="sng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C.N.A. (Certified Nursing A</a:t>
            </a:r>
            <a:r>
              <a:rPr lang="en-US" sz="4050" u="sng" dirty="0"/>
              <a:t>ide</a:t>
            </a:r>
            <a:r>
              <a:rPr lang="en-US" sz="4050" b="1" i="0" u="sng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4050" b="1" i="0" u="sng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Autofit/>
          </a:bodyPr>
          <a:lstStyle/>
          <a:p>
            <a:pPr marL="438912" lvl="0" indent="-32715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◼"/>
            </a:pPr>
            <a:r>
              <a:rPr lang="en-US" sz="2600" b="1" dirty="0">
                <a:latin typeface="+mj-lt"/>
              </a:rPr>
              <a:t>Which certification can I earn?</a:t>
            </a:r>
            <a:endParaRPr sz="2600" dirty="0">
              <a:latin typeface="+mj-lt"/>
            </a:endParaRPr>
          </a:p>
          <a:p>
            <a:pPr marL="731520" lvl="1" indent="-250316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2"/>
              </a:buClr>
              <a:buSzPts val="2142"/>
              <a:buFont typeface="Noto Sans Symbols"/>
              <a:buChar char="▪"/>
            </a:pPr>
            <a:r>
              <a:rPr lang="en-US" sz="2400" dirty="0">
                <a:latin typeface="+mj-lt"/>
              </a:rPr>
              <a:t>Students who successfully complete state testing will receive their Certified Nursing Assistant (C.N.A.) credential.</a:t>
            </a:r>
            <a:br>
              <a:rPr lang="en-US" sz="2380" dirty="0">
                <a:latin typeface="+mj-lt"/>
              </a:rPr>
            </a:br>
            <a:endParaRPr sz="2720" b="1" dirty="0">
              <a:latin typeface="+mj-lt"/>
            </a:endParaRPr>
          </a:p>
          <a:p>
            <a:pPr marL="438912" marR="0" lvl="0" indent="-3515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◼"/>
            </a:pPr>
            <a:r>
              <a:rPr lang="en-US" sz="2600" b="1" dirty="0">
                <a:latin typeface="+mj-lt"/>
              </a:rPr>
              <a:t>Where can I work?</a:t>
            </a:r>
            <a:endParaRPr sz="2600" dirty="0">
              <a:latin typeface="+mj-lt"/>
            </a:endParaRPr>
          </a:p>
          <a:p>
            <a:pPr marL="731520" marR="0" lvl="1" indent="-2743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2"/>
              </a:buClr>
              <a:buSzPts val="2142"/>
              <a:buFont typeface="Noto Sans Symbols"/>
              <a:buChar char="▪"/>
            </a:pPr>
            <a:r>
              <a:rPr lang="en-US" sz="2400" dirty="0">
                <a:latin typeface="+mj-lt"/>
              </a:rPr>
              <a:t>C.N.A.’s can work at nursing homes, home health agencies, and long-term care facilities, as well as many hospitals.</a:t>
            </a:r>
            <a:br>
              <a:rPr lang="en-US" sz="2380" dirty="0">
                <a:latin typeface="+mj-lt"/>
              </a:rPr>
            </a:br>
            <a:endParaRPr lang="en-US" sz="238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40817" marR="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lang="en-US" sz="2400" dirty="0">
              <a:latin typeface="+mj-lt"/>
            </a:endParaRPr>
          </a:p>
          <a:p>
            <a:pPr marL="440817" lvl="1" indent="0">
              <a:lnSpc>
                <a:spcPct val="80000"/>
              </a:lnSpc>
              <a:spcBef>
                <a:spcPts val="476"/>
              </a:spcBef>
              <a:buSzPts val="2400"/>
              <a:buNone/>
            </a:pPr>
            <a:r>
              <a:rPr lang="en-US" sz="2400" i="1" dirty="0">
                <a:latin typeface="+mj-lt"/>
              </a:rPr>
              <a:t>*</a:t>
            </a:r>
            <a:r>
              <a:rPr lang="en-US" sz="2400" i="1" u="sng" dirty="0">
                <a:latin typeface="+mj-lt"/>
              </a:rPr>
              <a:t>Please note</a:t>
            </a:r>
            <a:r>
              <a:rPr lang="en-US" sz="2400" i="1" dirty="0">
                <a:latin typeface="+mj-lt"/>
              </a:rPr>
              <a:t>: Mandatory class hours are required for this program. Minimal absences will be allowed for students completing this program.</a:t>
            </a:r>
            <a:endParaRPr lang="en-US" sz="2400" dirty="0">
              <a:latin typeface="+mj-lt"/>
            </a:endParaRPr>
          </a:p>
          <a:p>
            <a:pPr marL="438912" marR="0" lvl="0" indent="-18643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</a:pPr>
            <a:endParaRPr sz="27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CC50-88DE-4A7E-BCBC-227B8354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C.N.A. Program Cost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1F8F6-443C-48B9-93F7-5990695E9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8677" y="4182008"/>
            <a:ext cx="3886200" cy="831533"/>
          </a:xfrm>
        </p:spPr>
        <p:txBody>
          <a:bodyPr/>
          <a:lstStyle/>
          <a:p>
            <a:r>
              <a:rPr lang="en-US" dirty="0"/>
              <a:t>Total = </a:t>
            </a:r>
            <a:r>
              <a:rPr lang="en-US" dirty="0">
                <a:highlight>
                  <a:srgbClr val="FFFF00"/>
                </a:highlight>
              </a:rPr>
              <a:t>$1,062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4627CE-3E17-4809-A07B-28AD222A0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632103"/>
              </p:ext>
            </p:extLst>
          </p:nvPr>
        </p:nvGraphicFramePr>
        <p:xfrm>
          <a:off x="996462" y="2157180"/>
          <a:ext cx="4933283" cy="42749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1991">
                  <a:extLst>
                    <a:ext uri="{9D8B030D-6E8A-4147-A177-3AD203B41FA5}">
                      <a16:colId xmlns:a16="http://schemas.microsoft.com/office/drawing/2014/main" val="428742470"/>
                    </a:ext>
                  </a:extLst>
                </a:gridCol>
                <a:gridCol w="1491292">
                  <a:extLst>
                    <a:ext uri="{9D8B030D-6E8A-4147-A177-3AD203B41FA5}">
                      <a16:colId xmlns:a16="http://schemas.microsoft.com/office/drawing/2014/main" val="816706757"/>
                    </a:ext>
                  </a:extLst>
                </a:gridCol>
              </a:tblGrid>
              <a:tr h="506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Tuition* and Fees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$620.00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98242653"/>
                  </a:ext>
                </a:extLst>
              </a:tr>
              <a:tr h="506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Textbook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$140.00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75998744"/>
                  </a:ext>
                </a:extLst>
              </a:tr>
              <a:tr h="506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Scrubs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$40.00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38680914"/>
                  </a:ext>
                </a:extLst>
              </a:tr>
              <a:tr h="506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Immunization Tracker</a:t>
                      </a:r>
                      <a:endParaRPr lang="en-US" sz="320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$30.00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86408813"/>
                  </a:ext>
                </a:extLst>
              </a:tr>
              <a:tr h="506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Drug Testing/ Background Check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$72.00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5729967"/>
                  </a:ext>
                </a:extLst>
              </a:tr>
              <a:tr h="506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Lab Fee</a:t>
                      </a:r>
                      <a:endParaRPr lang="en-US" sz="320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$24.00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84979767"/>
                  </a:ext>
                </a:extLst>
              </a:tr>
              <a:tr h="506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Liability Insurance</a:t>
                      </a:r>
                      <a:endParaRPr lang="en-US" sz="320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$11.00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86338144"/>
                  </a:ext>
                </a:extLst>
              </a:tr>
              <a:tr h="506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Certification Exam</a:t>
                      </a:r>
                      <a:endParaRPr lang="en-US" sz="320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$125.00</a:t>
                      </a:r>
                      <a:endParaRPr lang="en-US" sz="3200" dirty="0">
                        <a:effectLst/>
                        <a:latin typeface="+mn-lt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1584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02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457200" y="-2"/>
            <a:ext cx="8229600" cy="12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/>
              <a:t>E.K.G. Technician</a:t>
            </a:r>
            <a:endParaRPr dirty="0"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60215" y="1420700"/>
            <a:ext cx="8589822" cy="5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sz="2400" b="1" dirty="0">
                <a:latin typeface="+mj-lt"/>
              </a:rPr>
              <a:t>Who can take it and what are the prerequisites?</a:t>
            </a:r>
            <a:endParaRPr lang="en-US" sz="2400" dirty="0">
              <a:latin typeface="+mj-lt"/>
            </a:endParaRPr>
          </a:p>
          <a:p>
            <a:pPr lvl="1" fontAlgn="base"/>
            <a:r>
              <a:rPr lang="en-US" sz="2400" dirty="0">
                <a:latin typeface="+mj-lt"/>
              </a:rPr>
              <a:t>11th or 12th grade students</a:t>
            </a:r>
            <a:endParaRPr lang="en-US" sz="2400" u="sng" dirty="0">
              <a:latin typeface="+mj-lt"/>
            </a:endParaRPr>
          </a:p>
          <a:p>
            <a:pPr lvl="1" fontAlgn="base"/>
            <a:r>
              <a:rPr lang="en-US" sz="2400" dirty="0">
                <a:latin typeface="+mj-lt"/>
              </a:rPr>
              <a:t>Principles of Health Science (required)</a:t>
            </a:r>
          </a:p>
          <a:p>
            <a:pPr fontAlgn="base"/>
            <a:r>
              <a:rPr lang="en-US" sz="2400" b="1" dirty="0">
                <a:latin typeface="+mj-lt"/>
              </a:rPr>
              <a:t>What will I learn?</a:t>
            </a:r>
            <a:endParaRPr lang="en-US" sz="2400" dirty="0">
              <a:latin typeface="+mj-lt"/>
            </a:endParaRPr>
          </a:p>
          <a:p>
            <a:pPr lvl="1" fontAlgn="base"/>
            <a:r>
              <a:rPr lang="en-US" sz="2400" dirty="0">
                <a:latin typeface="+mj-lt"/>
              </a:rPr>
              <a:t>Anatomy and physiology of the heart (DSAE 2303)</a:t>
            </a:r>
          </a:p>
          <a:p>
            <a:pPr lvl="1" fontAlgn="base"/>
            <a:r>
              <a:rPr lang="en-US" sz="2400" dirty="0">
                <a:latin typeface="+mj-lt"/>
              </a:rPr>
              <a:t>Electrocardiography, cardiac testing and interpretation (DSAE 1340)</a:t>
            </a:r>
          </a:p>
          <a:p>
            <a:pPr lvl="1"/>
            <a:r>
              <a:rPr lang="en-US" sz="2400" dirty="0">
                <a:latin typeface="+mj-lt"/>
              </a:rPr>
              <a:t>Patient assessment (future course – ECRD 1211)</a:t>
            </a:r>
          </a:p>
          <a:p>
            <a:pPr lvl="1" fontAlgn="base"/>
            <a:r>
              <a:rPr lang="en-US" sz="2400" dirty="0">
                <a:latin typeface="+mj-lt"/>
              </a:rPr>
              <a:t>Hands-on experience through clinical rotations (HPRS 1160)</a:t>
            </a:r>
          </a:p>
          <a:p>
            <a:pPr fontAlgn="base"/>
            <a:r>
              <a:rPr lang="en-US" sz="2400" b="1" dirty="0">
                <a:latin typeface="+mj-lt"/>
              </a:rPr>
              <a:t>Where will my clinical rotations be?</a:t>
            </a:r>
          </a:p>
          <a:p>
            <a:pPr lvl="1">
              <a:buClr>
                <a:srgbClr val="60B5CC"/>
              </a:buClr>
            </a:pPr>
            <a:r>
              <a:rPr lang="en-US" sz="2400" dirty="0">
                <a:latin typeface="+mj-lt"/>
              </a:rPr>
              <a:t>Primarily local ERs, hospitals, and cardiology offices </a:t>
            </a:r>
          </a:p>
          <a:p>
            <a:pPr lvl="1">
              <a:buClr>
                <a:srgbClr val="60B5CC"/>
              </a:buClr>
            </a:pPr>
            <a:endParaRPr lang="en-US" sz="2000" b="1" dirty="0"/>
          </a:p>
          <a:p>
            <a:pPr lvl="1" fontAlgn="base"/>
            <a:endParaRPr lang="en-US" sz="2400" dirty="0"/>
          </a:p>
          <a:p>
            <a:pPr lvl="1" fontAlgn="base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A0681-C13F-4099-B47A-AB1FA009CA83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916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457200" y="-2"/>
            <a:ext cx="8229600" cy="12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/>
              <a:t>E.K.G. Technician</a:t>
            </a:r>
            <a:endParaRPr dirty="0"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457200" y="1420700"/>
            <a:ext cx="8412000" cy="5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sz="2800" b="1" dirty="0"/>
              <a:t>Which certification can I earn?</a:t>
            </a:r>
            <a:endParaRPr lang="en-US" sz="2800" dirty="0"/>
          </a:p>
          <a:p>
            <a:pPr lvl="1" fontAlgn="base"/>
            <a:r>
              <a:rPr lang="en-US" sz="2400" dirty="0"/>
              <a:t>Students who successfully complete the EKG training program are eligible to sit for the Certified EKG Technician exam through NHA.</a:t>
            </a:r>
            <a:endParaRPr lang="en-US" sz="2000" dirty="0"/>
          </a:p>
          <a:p>
            <a:pPr>
              <a:buClr>
                <a:srgbClr val="F0AD00"/>
              </a:buClr>
            </a:pPr>
            <a:r>
              <a:rPr lang="en-US" b="1" dirty="0"/>
              <a:t>Where can I work?</a:t>
            </a:r>
            <a:endParaRPr lang="en-US" dirty="0"/>
          </a:p>
          <a:p>
            <a:pPr lvl="1" fontAlgn="base"/>
            <a:r>
              <a:rPr lang="en-US" sz="2400" dirty="0"/>
              <a:t>EKG Techs can work in emergency rooms, telemetry rooms, or at cardiology offices.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A0681-C13F-4099-B47A-AB1FA009CA83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6260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CC50-88DE-4A7E-BCBC-227B8354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E.K.G.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Cost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1F8F6-443C-48B9-93F7-5990695E9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8677" y="4182008"/>
            <a:ext cx="3886200" cy="831533"/>
          </a:xfrm>
        </p:spPr>
        <p:txBody>
          <a:bodyPr/>
          <a:lstStyle/>
          <a:p>
            <a:r>
              <a:rPr lang="en-US" dirty="0"/>
              <a:t>Total = </a:t>
            </a:r>
            <a:r>
              <a:rPr lang="en-US" dirty="0">
                <a:highlight>
                  <a:srgbClr val="FFFF00"/>
                </a:highlight>
              </a:rPr>
              <a:t>$934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C65164A-521F-4BDB-A922-DEE90E873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747844"/>
              </p:ext>
            </p:extLst>
          </p:nvPr>
        </p:nvGraphicFramePr>
        <p:xfrm>
          <a:off x="344277" y="1817783"/>
          <a:ext cx="5532976" cy="4460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4935">
                  <a:extLst>
                    <a:ext uri="{9D8B030D-6E8A-4147-A177-3AD203B41FA5}">
                      <a16:colId xmlns:a16="http://schemas.microsoft.com/office/drawing/2014/main" val="2379681126"/>
                    </a:ext>
                  </a:extLst>
                </a:gridCol>
                <a:gridCol w="1718041">
                  <a:extLst>
                    <a:ext uri="{9D8B030D-6E8A-4147-A177-3AD203B41FA5}">
                      <a16:colId xmlns:a16="http://schemas.microsoft.com/office/drawing/2014/main" val="3894394164"/>
                    </a:ext>
                  </a:extLst>
                </a:gridCol>
              </a:tblGrid>
              <a:tr h="541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Tuition and Fees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$558.00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2913810"/>
                  </a:ext>
                </a:extLst>
              </a:tr>
              <a:tr h="5156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Textbook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$60.00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33849935"/>
                  </a:ext>
                </a:extLst>
              </a:tr>
              <a:tr h="541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Scrubs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$40.00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50646156"/>
                  </a:ext>
                </a:extLst>
              </a:tr>
              <a:tr h="464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Immunization Tracker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$30.00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70620929"/>
                  </a:ext>
                </a:extLst>
              </a:tr>
              <a:tr h="464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Drug Testing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$40.00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10564188"/>
                  </a:ext>
                </a:extLst>
              </a:tr>
              <a:tr h="489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Background Check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$32.00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097194"/>
                  </a:ext>
                </a:extLst>
              </a:tr>
              <a:tr h="464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Lab Fees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$48.00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87986423"/>
                  </a:ext>
                </a:extLst>
              </a:tr>
              <a:tr h="464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Liability Insurance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$11.00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3235107"/>
                  </a:ext>
                </a:extLst>
              </a:tr>
              <a:tr h="5156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Certification Exam</a:t>
                      </a:r>
                      <a:endParaRPr lang="en-US" sz="2400">
                        <a:effectLst/>
                        <a:latin typeface="+mj-l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$115.00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94487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71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457200" y="-2"/>
            <a:ext cx="8229600" cy="12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/>
              <a:t>Emergency Medical Technician</a:t>
            </a:r>
            <a:endParaRPr dirty="0"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60214" y="1420700"/>
            <a:ext cx="8783785" cy="5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Who can take it and what are the prerequisites?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grade students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</a:p>
          <a:p>
            <a:pPr lvl="1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Principles of Health Science (required)</a:t>
            </a:r>
          </a:p>
          <a:p>
            <a:pPr lvl="1" fontAlgn="base"/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C.N.A. and/or Sports Medicine (recommended)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will I learn?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Anatomy, physiology, and pathophysiology (EMSP 1371)</a:t>
            </a:r>
          </a:p>
          <a:p>
            <a:pPr lvl="1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Illness/injury prevention and patient assessment (EMSP 1501)</a:t>
            </a:r>
          </a:p>
          <a:p>
            <a:pPr lvl="1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Hands-on experience through clinical rotations in local ERs and Fire Stations (EMSP 1160)</a:t>
            </a:r>
          </a:p>
          <a:p>
            <a:pPr fontAlgn="base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Where will my clinical rotations be?</a:t>
            </a:r>
          </a:p>
          <a:p>
            <a:pPr lvl="1" fontAlgn="base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Local fire stations and emergency rooms.</a:t>
            </a:r>
          </a:p>
          <a:p>
            <a:pPr marL="7620" indent="0">
              <a:lnSpc>
                <a:spcPct val="80000"/>
              </a:lnSpc>
              <a:spcBef>
                <a:spcPts val="476"/>
              </a:spcBef>
              <a:buClr>
                <a:schemeClr val="accent2"/>
              </a:buClr>
              <a:buSzPts val="2400"/>
              <a:buNone/>
            </a:pPr>
            <a:endParaRPr lang="en-US" sz="400" i="1" dirty="0"/>
          </a:p>
          <a:p>
            <a:pPr lvl="1" fontAlgn="base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A0681-C13F-4099-B47A-AB1FA009CA83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9009107"/>
      </p:ext>
    </p:extLst>
  </p:cSld>
  <p:clrMapOvr>
    <a:masterClrMapping/>
  </p:clrMapOvr>
</p:sld>
</file>

<file path=ppt/theme/theme1.xml><?xml version="1.0" encoding="utf-8"?>
<a:theme xmlns:a="http://schemas.openxmlformats.org/drawingml/2006/main" name="Module">
  <a:themeElements>
    <a:clrScheme name="Module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0522C26D5264A97D88606FB709DDF" ma:contentTypeVersion="2" ma:contentTypeDescription="Create a new document." ma:contentTypeScope="" ma:versionID="da83d68d71baf12e7028e27f048b6386">
  <xsd:schema xmlns:xsd="http://www.w3.org/2001/XMLSchema" xmlns:xs="http://www.w3.org/2001/XMLSchema" xmlns:p="http://schemas.microsoft.com/office/2006/metadata/properties" xmlns:ns2="926f4397-106f-4635-b13b-62a9f1d187d1" targetNamespace="http://schemas.microsoft.com/office/2006/metadata/properties" ma:root="true" ma:fieldsID="8fb6585c59d86d234a68b486a4ed45ed" ns2:_="">
    <xsd:import namespace="926f4397-106f-4635-b13b-62a9f1d187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f4397-106f-4635-b13b-62a9f1d187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628AA6-A47D-4BD5-A72B-FE82394DD4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6f4397-106f-4635-b13b-62a9f1d187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B24111-1B22-4995-8075-C679AC495B72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926f4397-106f-4635-b13b-62a9f1d187d1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DA6D0DC-E5C4-4EDC-96CE-4B37D4E768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1173</Words>
  <Application>Microsoft Office PowerPoint</Application>
  <PresentationFormat>On-screen Show (4:3)</PresentationFormat>
  <Paragraphs>224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Noto Sans Symbols</vt:lpstr>
      <vt:lpstr>Calibri</vt:lpstr>
      <vt:lpstr>Arial</vt:lpstr>
      <vt:lpstr>Georgia</vt:lpstr>
      <vt:lpstr>Times New Roman</vt:lpstr>
      <vt:lpstr>Permanent Marker</vt:lpstr>
      <vt:lpstr>Module</vt:lpstr>
      <vt:lpstr>Module</vt:lpstr>
      <vt:lpstr>Collin College              (Dual Credit)              Clinical Programs</vt:lpstr>
      <vt:lpstr>Which Clinical Course is right for ME??  </vt:lpstr>
      <vt:lpstr>CNA (Certified Nursing Aide)</vt:lpstr>
      <vt:lpstr>C.N.A. (Certified Nursing Aide)</vt:lpstr>
      <vt:lpstr>Estimated C.N.A. Program Cost</vt:lpstr>
      <vt:lpstr>E.K.G. Technician</vt:lpstr>
      <vt:lpstr>E.K.G. Technician</vt:lpstr>
      <vt:lpstr>Estimated E.K.G. Program Cost</vt:lpstr>
      <vt:lpstr>Emergency Medical Technician</vt:lpstr>
      <vt:lpstr>Emergency Medical Technician</vt:lpstr>
      <vt:lpstr>Patient Care Technician </vt:lpstr>
      <vt:lpstr>Patient Care Technician</vt:lpstr>
      <vt:lpstr>Estimated P.C.T. Program Cost</vt:lpstr>
      <vt:lpstr>REHABILITATION AIDE Occupational Skills Award</vt:lpstr>
      <vt:lpstr>Interested in a Career in:</vt:lpstr>
      <vt:lpstr>What Will I Learn?</vt:lpstr>
      <vt:lpstr>PowerPoint Presentation</vt:lpstr>
      <vt:lpstr>PowerPoint Presentation</vt:lpstr>
      <vt:lpstr>Certification Examination</vt:lpstr>
      <vt:lpstr>Estimated Program Cost</vt:lpstr>
      <vt:lpstr>Where Do Rehabilitation Aides Work?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Collin College              (Dual Credit)              Clinical Programs</dc:title>
  <dc:creator>Juli Westcott</dc:creator>
  <cp:lastModifiedBy>Alicia Schulze</cp:lastModifiedBy>
  <cp:revision>17</cp:revision>
  <dcterms:modified xsi:type="dcterms:W3CDTF">2022-12-09T20:50:42Z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0x0101006E80522C26D5264A97D88606FB709DDF</vt:lpwstr>
  </property>
</Properties>
</file>